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78" r:id="rId4"/>
    <p:sldId id="272" r:id="rId5"/>
    <p:sldId id="276" r:id="rId6"/>
    <p:sldId id="27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C8CC7E0-7FEF-4B11-BEC3-0B9A3A8BE816}">
          <p14:sldIdLst>
            <p14:sldId id="263"/>
            <p14:sldId id="260"/>
            <p14:sldId id="278"/>
            <p14:sldId id="272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DD2"/>
    <a:srgbClr val="61B299"/>
    <a:srgbClr val="FDCE7E"/>
    <a:srgbClr val="F5ECEE"/>
    <a:srgbClr val="CDE59B"/>
    <a:srgbClr val="FFECB9"/>
    <a:srgbClr val="F2EEF1"/>
    <a:srgbClr val="CFD4D5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54" y="1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9B678B-8B8E-E5D8-60C4-B44E09461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E820395-EAC8-7D76-A4BE-C28351995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EB8937-BE20-3697-605C-5D561206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DE2490-7B54-5E88-3923-4AC52A8A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7B4393-BE74-D728-40A6-CD9F18D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245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2230CB-424C-2992-247C-7650701F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96DCF7B-A3CB-47B1-11C7-8E6A8666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42CF65-FF0A-67E6-55C8-BA0C9C8C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64C3C3-0A05-7A97-5B9A-0D946DF4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8C24C2-8A67-8ABE-6777-1CB3B9BB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79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DA01BCE-AC4C-3075-D79A-CBF36DF8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694382-9184-75F5-33B9-58EAC3FB6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C6DD78-423C-1025-F8AC-8DDF47FB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E02103-5517-B9DC-AD99-B2C84579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BFBBED-14E8-1759-4E6C-E5DCC4DD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2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239F52-0B70-8BCD-6005-35F2AF020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5FFF1A-57FB-8B66-FA6A-5CC569CF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6C08FE-A60F-4358-61C0-FC9098F7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1656C9-E823-E8D5-F021-88D8F5FE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3D0EC9-DF4A-12FA-476A-27365898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0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3DC999-E9FF-4C7D-0E18-3B37180BE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AB7F5D-5988-8599-F239-2AD100AE7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F702F5-AF00-24D0-20DF-A43A4505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F0F318-E8BD-D7AA-EEB4-E2B31A6D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5D0307-D9C0-EE78-EEB8-C3C28A0F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46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7A6B14-8EF2-42C4-063D-A6F93DD4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063150-7ECA-A1D8-0256-A9484FA67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67EF59-55D7-2416-1549-FA86591C1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2333674-B060-A946-99F9-415F3522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4D9869-BBB6-A60B-0F28-1ABE9DDD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2A2ACA-BF24-C2B0-9D91-FF8EAE33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86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745146-EB01-67B2-66A8-E2EE7A71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DBF953-25EA-F09F-4D69-FBD4134E8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C18579-6FCD-0725-A9C4-763E33F3A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FB5E8E-3986-518C-061D-4E82766CB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5F04D54-2E64-E1ED-A23D-F444E18E9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952BA7E-C278-9D33-4AF2-729817F2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3CC3304-4407-9685-AF12-619A0DB5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1BC6916-1251-F84A-37AD-0FC09268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80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521BC2-4EC8-AB47-14C2-5BDB4EEB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4D994D8-37C7-7443-8346-291715D7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00C1CD-1AFF-86A4-2802-47CB6AFF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D611B7A-8625-78F1-B206-BB0FE505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34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9E7882-396D-79D8-52AF-1ADAE7797EB8}"/>
              </a:ext>
            </a:extLst>
          </p:cNvPr>
          <p:cNvSpPr txBox="1"/>
          <p:nvPr userDrawn="1"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B8B4CC9-EB7C-514D-28A0-79011737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ADEC8E2-8C95-8241-BA11-0BBDA30A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73D6D8-F4EB-FA14-CF77-4234DD15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2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C8BA78-F725-BBDA-822B-AB630EFF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D0072B-22DD-E153-6121-09D5A32A2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14C8C63-1CE8-54D5-EB52-145079135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F89527-F93C-9EC6-FD17-CC378D9F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F93FDB-BF70-9CFE-9712-6D5580E3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C60B7F7-375B-6EB9-241C-731972F3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81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42FF7F-304F-968C-BA0A-9412A702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5B4C7E-D43F-2A40-D161-FA64DBD06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53BC627-1934-643B-B4DB-120567793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3DC6EE-D302-2FCC-8882-DB5D3A31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9E7A36-D667-E6FF-5387-0D7E6200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917BB4-35E3-98C1-8655-DE1C88FB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0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653008C-E0D6-0D73-3582-D291DA6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14A952-8BEA-D5B7-9B14-10985F77D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E849D3-E778-5039-72B6-AF54F14EB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38FE-EB3D-4A02-A24A-AFE3DD9CFE11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F2C340-D7A5-2200-D285-FD0BCB966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09C3BB-6D45-B491-3ED6-757417874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B108-A8FF-4CD0-81FF-9474D63F83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1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3F238A1-873D-85B5-9C31-8B54FA6C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1D39D703-C22E-0329-9FA6-42F0BC0FBA2F}"/>
              </a:ext>
            </a:extLst>
          </p:cNvPr>
          <p:cNvGrpSpPr/>
          <p:nvPr/>
        </p:nvGrpSpPr>
        <p:grpSpPr>
          <a:xfrm>
            <a:off x="172972" y="1538869"/>
            <a:ext cx="11846067" cy="1444101"/>
            <a:chOff x="11016" y="1304693"/>
            <a:chExt cx="11846067" cy="144410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93E4D46-AEC9-7C7D-A644-00B30AAC5C87}"/>
                </a:ext>
              </a:extLst>
            </p:cNvPr>
            <p:cNvSpPr txBox="1"/>
            <p:nvPr/>
          </p:nvSpPr>
          <p:spPr>
            <a:xfrm>
              <a:off x="256342" y="1548465"/>
              <a:ext cx="1160074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200" dirty="0">
                  <a:solidFill>
                    <a:schemeClr val="accent4">
                      <a:lumMod val="40000"/>
                      <a:lumOff val="60000"/>
                      <a:alpha val="80000"/>
                    </a:schemeClr>
                  </a:solidFill>
                  <a:latin typeface="+mj-ea"/>
                  <a:ea typeface="+mj-ea"/>
                </a:rPr>
                <a:t>POSTECH SUMMER PROGRAM</a:t>
              </a:r>
              <a:endParaRPr lang="ko-KR" altLang="en-US" sz="7200" dirty="0">
                <a:solidFill>
                  <a:schemeClr val="accent4">
                    <a:lumMod val="40000"/>
                    <a:lumOff val="60000"/>
                    <a:alpha val="8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17E58D1-36EE-1285-EC33-98961B71F192}"/>
                </a:ext>
              </a:extLst>
            </p:cNvPr>
            <p:cNvSpPr txBox="1"/>
            <p:nvPr/>
          </p:nvSpPr>
          <p:spPr>
            <a:xfrm>
              <a:off x="11016" y="1304693"/>
              <a:ext cx="1160074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7200" dirty="0">
                  <a:solidFill>
                    <a:schemeClr val="tx2">
                      <a:lumMod val="75000"/>
                      <a:alpha val="80000"/>
                    </a:schemeClr>
                  </a:solidFill>
                  <a:latin typeface="+mj-ea"/>
                  <a:ea typeface="+mj-ea"/>
                </a:rPr>
                <a:t>POSTECH</a:t>
              </a:r>
              <a:r>
                <a:rPr lang="ko-KR" altLang="en-US" sz="7200" dirty="0">
                  <a:solidFill>
                    <a:schemeClr val="tx2">
                      <a:lumMod val="75000"/>
                      <a:alpha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en-US" altLang="ko-KR" sz="7200" dirty="0">
                  <a:solidFill>
                    <a:schemeClr val="tx2">
                      <a:lumMod val="75000"/>
                      <a:alpha val="80000"/>
                    </a:schemeClr>
                  </a:solidFill>
                  <a:latin typeface="+mj-ea"/>
                  <a:ea typeface="+mj-ea"/>
                </a:rPr>
                <a:t>SUMMER</a:t>
              </a:r>
              <a:r>
                <a:rPr lang="ko-KR" altLang="en-US" sz="7200" dirty="0">
                  <a:solidFill>
                    <a:schemeClr val="tx2">
                      <a:lumMod val="75000"/>
                      <a:alpha val="80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en-US" altLang="ko-KR" sz="7200" dirty="0">
                  <a:solidFill>
                    <a:schemeClr val="tx2">
                      <a:lumMod val="75000"/>
                      <a:alpha val="80000"/>
                    </a:schemeClr>
                  </a:solidFill>
                  <a:latin typeface="+mj-ea"/>
                  <a:ea typeface="+mj-ea"/>
                </a:rPr>
                <a:t>PROGRAM</a:t>
              </a:r>
              <a:endParaRPr lang="ko-KR" altLang="en-US" sz="7200" dirty="0">
                <a:solidFill>
                  <a:schemeClr val="tx2">
                    <a:lumMod val="75000"/>
                    <a:alpha val="80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CB64D2E-0BBA-C1B3-2B14-F06440944235}"/>
              </a:ext>
            </a:extLst>
          </p:cNvPr>
          <p:cNvSpPr txBox="1"/>
          <p:nvPr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5A86C-DF11-E6B6-A7C8-2E88929E9BAE}"/>
              </a:ext>
            </a:extLst>
          </p:cNvPr>
          <p:cNvSpPr txBox="1"/>
          <p:nvPr/>
        </p:nvSpPr>
        <p:spPr>
          <a:xfrm>
            <a:off x="5484295" y="3226742"/>
            <a:ext cx="1223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2024</a:t>
            </a:r>
            <a:endParaRPr lang="ko-KR" altLang="en-US" sz="28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0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74FE15C-DAA7-85AC-194A-C56A5E511E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99F05B-5936-AF3F-B471-A3EFD5643DA9}"/>
              </a:ext>
            </a:extLst>
          </p:cNvPr>
          <p:cNvSpPr txBox="1"/>
          <p:nvPr/>
        </p:nvSpPr>
        <p:spPr>
          <a:xfrm>
            <a:off x="509796" y="2150941"/>
            <a:ext cx="111724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bg1"/>
                </a:solidFill>
              </a:rPr>
              <a:t>RESEARCH INTENSIVE</a:t>
            </a:r>
            <a:endParaRPr lang="ko-KR" altLang="en-US" sz="96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76E669-880F-D202-71EF-C27F944E4F2F}"/>
              </a:ext>
            </a:extLst>
          </p:cNvPr>
          <p:cNvSpPr txBox="1"/>
          <p:nvPr/>
        </p:nvSpPr>
        <p:spPr>
          <a:xfrm>
            <a:off x="2769550" y="4012989"/>
            <a:ext cx="6652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POSTECH SUMMER PROGRAM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4FEEF70-A3FA-C688-20D4-3F74AA9646AA}"/>
              </a:ext>
            </a:extLst>
          </p:cNvPr>
          <p:cNvSpPr/>
          <p:nvPr/>
        </p:nvSpPr>
        <p:spPr>
          <a:xfrm>
            <a:off x="0" y="1"/>
            <a:ext cx="12182061" cy="8363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B4ECAB-EEA4-3261-6B23-4D253AF4475A}"/>
              </a:ext>
            </a:extLst>
          </p:cNvPr>
          <p:cNvSpPr txBox="1"/>
          <p:nvPr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509F15-3715-9EFB-08F1-8301763D37C7}"/>
              </a:ext>
            </a:extLst>
          </p:cNvPr>
          <p:cNvSpPr txBox="1"/>
          <p:nvPr/>
        </p:nvSpPr>
        <p:spPr>
          <a:xfrm>
            <a:off x="947855" y="78057"/>
            <a:ext cx="3423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</a:rPr>
              <a:t>Eligibility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2B1A1A-4D8B-9D36-6E33-2B5ABD9244BA}"/>
              </a:ext>
            </a:extLst>
          </p:cNvPr>
          <p:cNvSpPr/>
          <p:nvPr/>
        </p:nvSpPr>
        <p:spPr>
          <a:xfrm>
            <a:off x="957334" y="1783619"/>
            <a:ext cx="1624634" cy="98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C4B82720-3458-4229-44DF-37860A26D100}"/>
              </a:ext>
            </a:extLst>
          </p:cNvPr>
          <p:cNvSpPr/>
          <p:nvPr/>
        </p:nvSpPr>
        <p:spPr>
          <a:xfrm>
            <a:off x="2595457" y="1783620"/>
            <a:ext cx="8388193" cy="9845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1DD27B-8E84-CDA0-91C4-6CACC38774A2}"/>
              </a:ext>
            </a:extLst>
          </p:cNvPr>
          <p:cNvSpPr txBox="1"/>
          <p:nvPr/>
        </p:nvSpPr>
        <p:spPr>
          <a:xfrm>
            <a:off x="1551564" y="19834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+mj-ea"/>
                <a:ea typeface="+mj-ea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FB5920-0D6D-3EF6-E148-6C3B3E3785A4}"/>
              </a:ext>
            </a:extLst>
          </p:cNvPr>
          <p:cNvSpPr txBox="1"/>
          <p:nvPr/>
        </p:nvSpPr>
        <p:spPr>
          <a:xfrm>
            <a:off x="2767376" y="2052636"/>
            <a:ext cx="6617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Currently Enrolled at POSTECH Partner Institutions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6342472-AFAC-D809-8DB1-6D071C00E42A}"/>
              </a:ext>
            </a:extLst>
          </p:cNvPr>
          <p:cNvSpPr/>
          <p:nvPr/>
        </p:nvSpPr>
        <p:spPr>
          <a:xfrm>
            <a:off x="957332" y="3368480"/>
            <a:ext cx="1624634" cy="98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0176D844-E527-A55B-2444-F9F5FD62B60D}"/>
              </a:ext>
            </a:extLst>
          </p:cNvPr>
          <p:cNvSpPr/>
          <p:nvPr/>
        </p:nvSpPr>
        <p:spPr>
          <a:xfrm>
            <a:off x="2595455" y="3368481"/>
            <a:ext cx="8388193" cy="9845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F8561B-068D-541C-B548-60D1D1E9FCF9}"/>
              </a:ext>
            </a:extLst>
          </p:cNvPr>
          <p:cNvSpPr txBox="1"/>
          <p:nvPr/>
        </p:nvSpPr>
        <p:spPr>
          <a:xfrm>
            <a:off x="1551562" y="35683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+mj-ea"/>
                <a:ea typeface="+mj-ea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2A6D802-4E52-0A79-CE6A-0F143AD1C029}"/>
              </a:ext>
            </a:extLst>
          </p:cNvPr>
          <p:cNvSpPr/>
          <p:nvPr/>
        </p:nvSpPr>
        <p:spPr>
          <a:xfrm>
            <a:off x="957330" y="4953341"/>
            <a:ext cx="1624634" cy="98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BD11B4C0-A6DD-6AB1-6465-D3E126AEC01D}"/>
              </a:ext>
            </a:extLst>
          </p:cNvPr>
          <p:cNvSpPr/>
          <p:nvPr/>
        </p:nvSpPr>
        <p:spPr>
          <a:xfrm>
            <a:off x="2595453" y="4953342"/>
            <a:ext cx="8388193" cy="9845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315E32-109B-48FB-8DC5-6DE9D1B16EB9}"/>
              </a:ext>
            </a:extLst>
          </p:cNvPr>
          <p:cNvSpPr txBox="1"/>
          <p:nvPr/>
        </p:nvSpPr>
        <p:spPr>
          <a:xfrm>
            <a:off x="1551560" y="51532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+mj-ea"/>
                <a:ea typeface="+mj-ea"/>
              </a:rPr>
              <a:t>3</a:t>
            </a:r>
            <a:endParaRPr lang="ko-KR" altLang="en-US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35C6E2-6AD5-4BE4-A30D-009E8E68978A}"/>
              </a:ext>
            </a:extLst>
          </p:cNvPr>
          <p:cNvSpPr txBox="1"/>
          <p:nvPr/>
        </p:nvSpPr>
        <p:spPr>
          <a:xfrm>
            <a:off x="2767374" y="3612330"/>
            <a:ext cx="5273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Majoring in Science &amp; Technology Fields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45FFC9-5C5F-4B1A-9E29-6EA112B91CFD}"/>
              </a:ext>
            </a:extLst>
          </p:cNvPr>
          <p:cNvSpPr txBox="1"/>
          <p:nvPr/>
        </p:nvSpPr>
        <p:spPr>
          <a:xfrm>
            <a:off x="2767374" y="5214775"/>
            <a:ext cx="618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Level of Study (Undergraduate / Graduate)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4FEEF70-A3FA-C688-20D4-3F74AA9646AA}"/>
              </a:ext>
            </a:extLst>
          </p:cNvPr>
          <p:cNvSpPr/>
          <p:nvPr/>
        </p:nvSpPr>
        <p:spPr>
          <a:xfrm>
            <a:off x="0" y="1"/>
            <a:ext cx="12182061" cy="8363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B4ECAB-EEA4-3261-6B23-4D253AF4475A}"/>
              </a:ext>
            </a:extLst>
          </p:cNvPr>
          <p:cNvSpPr txBox="1"/>
          <p:nvPr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509F15-3715-9EFB-08F1-8301763D37C7}"/>
              </a:ext>
            </a:extLst>
          </p:cNvPr>
          <p:cNvSpPr txBox="1"/>
          <p:nvPr/>
        </p:nvSpPr>
        <p:spPr>
          <a:xfrm>
            <a:off x="947855" y="78057"/>
            <a:ext cx="3423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</a:rPr>
              <a:t>Schedule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F428E83-9BE2-46DA-BE68-BE4155BEDFE7}"/>
              </a:ext>
            </a:extLst>
          </p:cNvPr>
          <p:cNvSpPr/>
          <p:nvPr/>
        </p:nvSpPr>
        <p:spPr>
          <a:xfrm>
            <a:off x="614387" y="2919692"/>
            <a:ext cx="2467694" cy="2462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330627A-0F84-3247-3F81-553A88B3CDDE}"/>
              </a:ext>
            </a:extLst>
          </p:cNvPr>
          <p:cNvSpPr/>
          <p:nvPr/>
        </p:nvSpPr>
        <p:spPr>
          <a:xfrm>
            <a:off x="3323898" y="2919693"/>
            <a:ext cx="4175940" cy="1118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6A25A81B-ED95-D492-3F45-1C99466B854D}"/>
              </a:ext>
            </a:extLst>
          </p:cNvPr>
          <p:cNvSpPr/>
          <p:nvPr/>
        </p:nvSpPr>
        <p:spPr>
          <a:xfrm>
            <a:off x="3323897" y="4262752"/>
            <a:ext cx="6210481" cy="11189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353515E-2E1A-4F0C-A135-35CEB620A641}"/>
              </a:ext>
            </a:extLst>
          </p:cNvPr>
          <p:cNvSpPr/>
          <p:nvPr/>
        </p:nvSpPr>
        <p:spPr>
          <a:xfrm>
            <a:off x="9754591" y="2919692"/>
            <a:ext cx="1823022" cy="2462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6086A5-A1C2-48F9-AC42-638AB2610173}"/>
              </a:ext>
            </a:extLst>
          </p:cNvPr>
          <p:cNvSpPr txBox="1"/>
          <p:nvPr/>
        </p:nvSpPr>
        <p:spPr>
          <a:xfrm>
            <a:off x="1017301" y="3735203"/>
            <a:ext cx="1661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Check In &amp;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Orientation</a:t>
            </a:r>
            <a:endParaRPr lang="ko-KR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1A11FF-D829-49A7-96E2-486BF15FC8C6}"/>
              </a:ext>
            </a:extLst>
          </p:cNvPr>
          <p:cNvSpPr txBox="1"/>
          <p:nvPr/>
        </p:nvSpPr>
        <p:spPr>
          <a:xfrm>
            <a:off x="4897144" y="3125230"/>
            <a:ext cx="1029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Block1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+mj-ea"/>
                <a:ea typeface="+mj-ea"/>
              </a:rPr>
              <a:t>(4 Weeks)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EDB6AB-5A2E-49BD-ADB9-AD9A0D65BE0E}"/>
              </a:ext>
            </a:extLst>
          </p:cNvPr>
          <p:cNvSpPr txBox="1"/>
          <p:nvPr/>
        </p:nvSpPr>
        <p:spPr>
          <a:xfrm>
            <a:off x="5914413" y="4468289"/>
            <a:ext cx="1029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Block2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+mj-ea"/>
                <a:ea typeface="+mj-ea"/>
              </a:rPr>
              <a:t>(6 Weeks)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D67031-9AA4-462B-ABB1-EE5ED26A28A0}"/>
              </a:ext>
            </a:extLst>
          </p:cNvPr>
          <p:cNvSpPr txBox="1"/>
          <p:nvPr/>
        </p:nvSpPr>
        <p:spPr>
          <a:xfrm>
            <a:off x="9799358" y="3727461"/>
            <a:ext cx="1733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Transcript &amp;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+mj-ea"/>
                <a:ea typeface="+mj-ea"/>
              </a:rPr>
              <a:t>Certificate</a:t>
            </a:r>
            <a:endParaRPr lang="ko-KR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21AB2FC5-8483-4CF5-ACFD-CC2312ED2A4A}"/>
              </a:ext>
            </a:extLst>
          </p:cNvPr>
          <p:cNvCxnSpPr/>
          <p:nvPr/>
        </p:nvCxnSpPr>
        <p:spPr>
          <a:xfrm flipV="1">
            <a:off x="614387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4462ED28-262D-40B5-8AD7-6D286FB98458}"/>
              </a:ext>
            </a:extLst>
          </p:cNvPr>
          <p:cNvCxnSpPr/>
          <p:nvPr/>
        </p:nvCxnSpPr>
        <p:spPr>
          <a:xfrm flipV="1">
            <a:off x="3082081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F3910664-EF43-4805-A6C4-F0BCF22F466D}"/>
              </a:ext>
            </a:extLst>
          </p:cNvPr>
          <p:cNvCxnSpPr/>
          <p:nvPr/>
        </p:nvCxnSpPr>
        <p:spPr>
          <a:xfrm flipV="1">
            <a:off x="3323897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5AD642EC-9B6B-40A2-999A-8678A730EC85}"/>
              </a:ext>
            </a:extLst>
          </p:cNvPr>
          <p:cNvCxnSpPr/>
          <p:nvPr/>
        </p:nvCxnSpPr>
        <p:spPr>
          <a:xfrm flipV="1">
            <a:off x="7503172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29BC91DB-67FA-4969-AF62-73123DC00DE7}"/>
              </a:ext>
            </a:extLst>
          </p:cNvPr>
          <p:cNvCxnSpPr/>
          <p:nvPr/>
        </p:nvCxnSpPr>
        <p:spPr>
          <a:xfrm flipV="1">
            <a:off x="9531850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132D8BAF-24B8-472C-A2B4-50FD0DDDDE61}"/>
              </a:ext>
            </a:extLst>
          </p:cNvPr>
          <p:cNvCxnSpPr/>
          <p:nvPr/>
        </p:nvCxnSpPr>
        <p:spPr>
          <a:xfrm flipV="1">
            <a:off x="9758511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6B16F3A1-CCF4-47C6-8A73-A13B3CD32836}"/>
              </a:ext>
            </a:extLst>
          </p:cNvPr>
          <p:cNvCxnSpPr/>
          <p:nvPr/>
        </p:nvCxnSpPr>
        <p:spPr>
          <a:xfrm flipV="1">
            <a:off x="11543619" y="1916723"/>
            <a:ext cx="0" cy="650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01EF838-4D79-41FB-8F31-D6DCAA70C523}"/>
              </a:ext>
            </a:extLst>
          </p:cNvPr>
          <p:cNvSpPr txBox="1"/>
          <p:nvPr/>
        </p:nvSpPr>
        <p:spPr>
          <a:xfrm>
            <a:off x="925544" y="2104180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June ~ 21 June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772250-018A-4489-9ABA-3CBACB582B7B}"/>
              </a:ext>
            </a:extLst>
          </p:cNvPr>
          <p:cNvSpPr txBox="1"/>
          <p:nvPr/>
        </p:nvSpPr>
        <p:spPr>
          <a:xfrm>
            <a:off x="4503851" y="2092865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 June ~ 19 July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E1BC14-C4A0-4203-813E-123E707D5CE7}"/>
              </a:ext>
            </a:extLst>
          </p:cNvPr>
          <p:cNvSpPr txBox="1"/>
          <p:nvPr/>
        </p:nvSpPr>
        <p:spPr>
          <a:xfrm>
            <a:off x="7886046" y="2104180"/>
            <a:ext cx="117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 2 August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51B8F6-AF5D-4DDF-A21D-B358B9A3F1EB}"/>
              </a:ext>
            </a:extLst>
          </p:cNvPr>
          <p:cNvSpPr txBox="1"/>
          <p:nvPr/>
        </p:nvSpPr>
        <p:spPr>
          <a:xfrm>
            <a:off x="10036442" y="2104180"/>
            <a:ext cx="1259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 August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9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4FEEF70-A3FA-C688-20D4-3F74AA9646AA}"/>
              </a:ext>
            </a:extLst>
          </p:cNvPr>
          <p:cNvSpPr/>
          <p:nvPr/>
        </p:nvSpPr>
        <p:spPr>
          <a:xfrm>
            <a:off x="0" y="1"/>
            <a:ext cx="12182061" cy="8363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B4ECAB-EEA4-3261-6B23-4D253AF4475A}"/>
              </a:ext>
            </a:extLst>
          </p:cNvPr>
          <p:cNvSpPr txBox="1"/>
          <p:nvPr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509F15-3715-9EFB-08F1-8301763D37C7}"/>
              </a:ext>
            </a:extLst>
          </p:cNvPr>
          <p:cNvSpPr txBox="1"/>
          <p:nvPr/>
        </p:nvSpPr>
        <p:spPr>
          <a:xfrm>
            <a:off x="947855" y="78057"/>
            <a:ext cx="4054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</a:rPr>
              <a:t>Application Process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222" name="직사각형 221">
            <a:extLst>
              <a:ext uri="{FF2B5EF4-FFF2-40B4-BE49-F238E27FC236}">
                <a16:creationId xmlns:a16="http://schemas.microsoft.com/office/drawing/2014/main" id="{E6DFAA4E-6106-837C-7387-48C0AC9EFD81}"/>
              </a:ext>
            </a:extLst>
          </p:cNvPr>
          <p:cNvSpPr/>
          <p:nvPr/>
        </p:nvSpPr>
        <p:spPr>
          <a:xfrm>
            <a:off x="928225" y="2036558"/>
            <a:ext cx="2041451" cy="3508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B2FB31CB-264E-CAD7-0D10-10EE79CB8ACB}"/>
              </a:ext>
            </a:extLst>
          </p:cNvPr>
          <p:cNvSpPr/>
          <p:nvPr/>
        </p:nvSpPr>
        <p:spPr>
          <a:xfrm>
            <a:off x="928225" y="2036556"/>
            <a:ext cx="2041451" cy="6042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4F800971-074C-E605-64BA-4A0F0D8B4CE7}"/>
              </a:ext>
            </a:extLst>
          </p:cNvPr>
          <p:cNvSpPr/>
          <p:nvPr/>
        </p:nvSpPr>
        <p:spPr>
          <a:xfrm>
            <a:off x="9203900" y="2036558"/>
            <a:ext cx="2041451" cy="3508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직사각형 224">
            <a:extLst>
              <a:ext uri="{FF2B5EF4-FFF2-40B4-BE49-F238E27FC236}">
                <a16:creationId xmlns:a16="http://schemas.microsoft.com/office/drawing/2014/main" id="{64BE51EE-6FC3-793F-B5B7-FBD10620AF92}"/>
              </a:ext>
            </a:extLst>
          </p:cNvPr>
          <p:cNvSpPr/>
          <p:nvPr/>
        </p:nvSpPr>
        <p:spPr>
          <a:xfrm>
            <a:off x="3686783" y="2036558"/>
            <a:ext cx="2041451" cy="3508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직사각형 225">
            <a:extLst>
              <a:ext uri="{FF2B5EF4-FFF2-40B4-BE49-F238E27FC236}">
                <a16:creationId xmlns:a16="http://schemas.microsoft.com/office/drawing/2014/main" id="{DB4BEB4B-DF8C-5971-4244-19B9241A9E20}"/>
              </a:ext>
            </a:extLst>
          </p:cNvPr>
          <p:cNvSpPr/>
          <p:nvPr/>
        </p:nvSpPr>
        <p:spPr>
          <a:xfrm>
            <a:off x="6445341" y="2036558"/>
            <a:ext cx="2041451" cy="3508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F91D897-9C67-2FE2-F317-056D0D245824}"/>
              </a:ext>
            </a:extLst>
          </p:cNvPr>
          <p:cNvSpPr txBox="1"/>
          <p:nvPr/>
        </p:nvSpPr>
        <p:spPr>
          <a:xfrm>
            <a:off x="3133303" y="372375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670A852-F56E-8AD1-E4AE-EB1E73918A8F}"/>
              </a:ext>
            </a:extLst>
          </p:cNvPr>
          <p:cNvSpPr txBox="1"/>
          <p:nvPr/>
        </p:nvSpPr>
        <p:spPr>
          <a:xfrm>
            <a:off x="5907507" y="372375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FC90398-92DC-7276-9A7C-04FF94FAC89F}"/>
              </a:ext>
            </a:extLst>
          </p:cNvPr>
          <p:cNvSpPr txBox="1"/>
          <p:nvPr/>
        </p:nvSpPr>
        <p:spPr>
          <a:xfrm>
            <a:off x="8634767" y="372375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+mn-ea"/>
              </a:rPr>
              <a:t>&gt;&gt;</a:t>
            </a:r>
            <a:endParaRPr lang="ko-KR" altLang="en-US" dirty="0">
              <a:latin typeface="+mn-ea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926E7A71-5989-D8D2-160C-2E10682D1312}"/>
              </a:ext>
            </a:extLst>
          </p:cNvPr>
          <p:cNvSpPr txBox="1"/>
          <p:nvPr/>
        </p:nvSpPr>
        <p:spPr>
          <a:xfrm>
            <a:off x="1543518" y="2151529"/>
            <a:ext cx="779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1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F66E72BC-3B64-7991-65BB-6138EC9ED97A}"/>
              </a:ext>
            </a:extLst>
          </p:cNvPr>
          <p:cNvSpPr/>
          <p:nvPr/>
        </p:nvSpPr>
        <p:spPr>
          <a:xfrm>
            <a:off x="3686782" y="2036556"/>
            <a:ext cx="2041451" cy="604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B19080A6-B4FD-93F7-5435-7205D11A3BE4}"/>
              </a:ext>
            </a:extLst>
          </p:cNvPr>
          <p:cNvSpPr txBox="1"/>
          <p:nvPr/>
        </p:nvSpPr>
        <p:spPr>
          <a:xfrm>
            <a:off x="4325318" y="2151529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2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직사각형 232">
            <a:extLst>
              <a:ext uri="{FF2B5EF4-FFF2-40B4-BE49-F238E27FC236}">
                <a16:creationId xmlns:a16="http://schemas.microsoft.com/office/drawing/2014/main" id="{87D32C5E-67C0-8C6A-9825-38ADC1BA429E}"/>
              </a:ext>
            </a:extLst>
          </p:cNvPr>
          <p:cNvSpPr/>
          <p:nvPr/>
        </p:nvSpPr>
        <p:spPr>
          <a:xfrm>
            <a:off x="6445339" y="2036556"/>
            <a:ext cx="2041451" cy="604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B510E1F-3A5A-E5FC-D26D-E190C9EF7355}"/>
              </a:ext>
            </a:extLst>
          </p:cNvPr>
          <p:cNvSpPr txBox="1"/>
          <p:nvPr/>
        </p:nvSpPr>
        <p:spPr>
          <a:xfrm>
            <a:off x="7084676" y="2151529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 3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직사각형 234">
            <a:extLst>
              <a:ext uri="{FF2B5EF4-FFF2-40B4-BE49-F238E27FC236}">
                <a16:creationId xmlns:a16="http://schemas.microsoft.com/office/drawing/2014/main" id="{5515B654-C148-11CB-A88C-F751ED0E0937}"/>
              </a:ext>
            </a:extLst>
          </p:cNvPr>
          <p:cNvSpPr/>
          <p:nvPr/>
        </p:nvSpPr>
        <p:spPr>
          <a:xfrm>
            <a:off x="9203896" y="2036556"/>
            <a:ext cx="2041451" cy="604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AF8F3B09-36EA-7C6D-552C-6D3A7C965190}"/>
              </a:ext>
            </a:extLst>
          </p:cNvPr>
          <p:cNvSpPr txBox="1"/>
          <p:nvPr/>
        </p:nvSpPr>
        <p:spPr>
          <a:xfrm>
            <a:off x="9835005" y="2151529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Step 4</a:t>
            </a:r>
            <a:endParaRPr lang="ko-KR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A56F37B-C043-97E2-7B37-D41DE9062A15}"/>
              </a:ext>
            </a:extLst>
          </p:cNvPr>
          <p:cNvSpPr txBox="1"/>
          <p:nvPr/>
        </p:nvSpPr>
        <p:spPr>
          <a:xfrm>
            <a:off x="1097950" y="3236114"/>
            <a:ext cx="1682895" cy="136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Contact</a:t>
            </a:r>
          </a:p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PSP Professor (Lab),</a:t>
            </a:r>
          </a:p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Get approved,</a:t>
            </a:r>
          </a:p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and receive the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Letter of Approval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1E739216-C3B8-FF5E-9526-841A187A8BB9}"/>
              </a:ext>
            </a:extLst>
          </p:cNvPr>
          <p:cNvSpPr txBox="1"/>
          <p:nvPr/>
        </p:nvSpPr>
        <p:spPr>
          <a:xfrm>
            <a:off x="3776422" y="3365381"/>
            <a:ext cx="1862169" cy="110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Gather</a:t>
            </a:r>
          </a:p>
          <a:p>
            <a:pPr algn="ctr">
              <a:lnSpc>
                <a:spcPct val="120000"/>
              </a:lnSpc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Letter of Nomination</a:t>
            </a:r>
          </a:p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from Home Institution Coordinator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9F6D5C37-02A4-F6C9-242F-0290BAE4C2B1}"/>
              </a:ext>
            </a:extLst>
          </p:cNvPr>
          <p:cNvSpPr txBox="1"/>
          <p:nvPr/>
        </p:nvSpPr>
        <p:spPr>
          <a:xfrm>
            <a:off x="6476631" y="3500299"/>
            <a:ext cx="1959768" cy="8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Apply</a:t>
            </a:r>
          </a:p>
          <a:p>
            <a:pPr algn="ctr">
              <a:lnSpc>
                <a:spcPct val="12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through our website</a:t>
            </a:r>
          </a:p>
          <a:p>
            <a:pPr algn="ctr">
              <a:lnSpc>
                <a:spcPct val="120000"/>
              </a:lnSpc>
            </a:pPr>
            <a:r>
              <a:rPr lang="en-US" altLang="ko-KR" sz="1200" u="sng" dirty="0">
                <a:solidFill>
                  <a:srgbClr val="0070C0"/>
                </a:solidFill>
                <a:latin typeface="+mn-ea"/>
              </a:rPr>
              <a:t>International.postech.ac.kr</a:t>
            </a:r>
            <a:endParaRPr lang="ko-KR" altLang="en-US" sz="1200" u="sng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AD1CB155-DE55-9F31-0B81-A8268A9F9297}"/>
              </a:ext>
            </a:extLst>
          </p:cNvPr>
          <p:cNvSpPr txBox="1"/>
          <p:nvPr/>
        </p:nvSpPr>
        <p:spPr>
          <a:xfrm>
            <a:off x="9383173" y="3753180"/>
            <a:ext cx="1682895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Get Admitted!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162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4FEEF70-A3FA-C688-20D4-3F74AA9646AA}"/>
              </a:ext>
            </a:extLst>
          </p:cNvPr>
          <p:cNvSpPr/>
          <p:nvPr/>
        </p:nvSpPr>
        <p:spPr>
          <a:xfrm>
            <a:off x="0" y="1"/>
            <a:ext cx="12182061" cy="8363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B4ECAB-EEA4-3261-6B23-4D253AF4475A}"/>
              </a:ext>
            </a:extLst>
          </p:cNvPr>
          <p:cNvSpPr txBox="1"/>
          <p:nvPr/>
        </p:nvSpPr>
        <p:spPr>
          <a:xfrm>
            <a:off x="9987228" y="6602223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509F15-3715-9EFB-08F1-8301763D37C7}"/>
              </a:ext>
            </a:extLst>
          </p:cNvPr>
          <p:cNvSpPr txBox="1"/>
          <p:nvPr/>
        </p:nvSpPr>
        <p:spPr>
          <a:xfrm>
            <a:off x="947855" y="78057"/>
            <a:ext cx="3423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</a:rPr>
              <a:t>What you Get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7">
            <a:extLst>
              <a:ext uri="{FF2B5EF4-FFF2-40B4-BE49-F238E27FC236}">
                <a16:creationId xmlns:a16="http://schemas.microsoft.com/office/drawing/2014/main" id="{C30FDA6E-3DF1-EB65-9431-BFBA384F487B}"/>
              </a:ext>
            </a:extLst>
          </p:cNvPr>
          <p:cNvSpPr txBox="1"/>
          <p:nvPr/>
        </p:nvSpPr>
        <p:spPr>
          <a:xfrm>
            <a:off x="837288" y="5172076"/>
            <a:ext cx="3021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61B299"/>
                </a:solidFill>
                <a:latin typeface="+mn-ea"/>
              </a:rPr>
              <a:t>1 Credit</a:t>
            </a:r>
          </a:p>
          <a:p>
            <a:pPr algn="ctr"/>
            <a:r>
              <a:rPr kumimoji="1" lang="en-US" altLang="ja-JP" dirty="0">
                <a:latin typeface="+mn-ea"/>
              </a:rPr>
              <a:t>(Satisfactory / Unsatisfactory)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3" name="テキスト ボックス 17">
            <a:extLst>
              <a:ext uri="{FF2B5EF4-FFF2-40B4-BE49-F238E27FC236}">
                <a16:creationId xmlns:a16="http://schemas.microsoft.com/office/drawing/2014/main" id="{03DA6132-49AB-F3B0-9B0A-4CBC23B3DEA1}"/>
              </a:ext>
            </a:extLst>
          </p:cNvPr>
          <p:cNvSpPr txBox="1"/>
          <p:nvPr/>
        </p:nvSpPr>
        <p:spPr>
          <a:xfrm>
            <a:off x="4872715" y="5310575"/>
            <a:ext cx="2436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FDC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Round-Trip Flight Ticket</a:t>
            </a:r>
            <a:endParaRPr kumimoji="1" lang="ja-JP" altLang="en-US" b="1" dirty="0">
              <a:solidFill>
                <a:srgbClr val="FDC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DA9BF365-9366-5122-C26C-B8A6F40645FE}"/>
              </a:ext>
            </a:extLst>
          </p:cNvPr>
          <p:cNvCxnSpPr/>
          <p:nvPr/>
        </p:nvCxnSpPr>
        <p:spPr>
          <a:xfrm>
            <a:off x="5786372" y="4953748"/>
            <a:ext cx="62992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17">
            <a:extLst>
              <a:ext uri="{FF2B5EF4-FFF2-40B4-BE49-F238E27FC236}">
                <a16:creationId xmlns:a16="http://schemas.microsoft.com/office/drawing/2014/main" id="{8AC58FC1-F148-70FF-9420-47A59CD69FDE}"/>
              </a:ext>
            </a:extLst>
          </p:cNvPr>
          <p:cNvSpPr txBox="1"/>
          <p:nvPr/>
        </p:nvSpPr>
        <p:spPr>
          <a:xfrm>
            <a:off x="8225428" y="5300410"/>
            <a:ext cx="335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90CDD2"/>
                </a:solidFill>
                <a:latin typeface="+mn-ea"/>
              </a:rPr>
              <a:t>Certificate of Research Internship</a:t>
            </a:r>
            <a:endParaRPr kumimoji="1" lang="ja-JP" altLang="en-US" b="1" dirty="0">
              <a:solidFill>
                <a:srgbClr val="90CDD2"/>
              </a:solidFill>
              <a:latin typeface="+mn-ea"/>
            </a:endParaRP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910A5CC3-2756-CFFC-954C-E5DA9949B6C5}"/>
              </a:ext>
            </a:extLst>
          </p:cNvPr>
          <p:cNvCxnSpPr/>
          <p:nvPr/>
        </p:nvCxnSpPr>
        <p:spPr>
          <a:xfrm>
            <a:off x="9601456" y="4971895"/>
            <a:ext cx="62992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1AE5A383-378C-D206-5007-6786815737E1}"/>
              </a:ext>
            </a:extLst>
          </p:cNvPr>
          <p:cNvSpPr/>
          <p:nvPr/>
        </p:nvSpPr>
        <p:spPr>
          <a:xfrm rot="5400000">
            <a:off x="2330086" y="4611895"/>
            <a:ext cx="36000" cy="68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0C1F6326-CAD2-45EF-B658-AF3565DF47A9}"/>
              </a:ext>
            </a:extLst>
          </p:cNvPr>
          <p:cNvSpPr/>
          <p:nvPr/>
        </p:nvSpPr>
        <p:spPr>
          <a:xfrm>
            <a:off x="5068686" y="2399285"/>
            <a:ext cx="2059430" cy="2059430"/>
          </a:xfrm>
          <a:prstGeom prst="ellipse">
            <a:avLst/>
          </a:prstGeom>
          <a:noFill/>
          <a:ln w="381000">
            <a:solidFill>
              <a:srgbClr val="FDC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78B6284A-F086-4645-80FD-3CB86D60F6B2}"/>
              </a:ext>
            </a:extLst>
          </p:cNvPr>
          <p:cNvSpPr/>
          <p:nvPr/>
        </p:nvSpPr>
        <p:spPr>
          <a:xfrm>
            <a:off x="8875692" y="2399285"/>
            <a:ext cx="2059430" cy="2059430"/>
          </a:xfrm>
          <a:prstGeom prst="ellipse">
            <a:avLst/>
          </a:prstGeom>
          <a:noFill/>
          <a:ln w="381000">
            <a:solidFill>
              <a:srgbClr val="90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ABAD2855-B2CB-4066-8E26-66CCEBC8E738}"/>
              </a:ext>
            </a:extLst>
          </p:cNvPr>
          <p:cNvSpPr/>
          <p:nvPr/>
        </p:nvSpPr>
        <p:spPr>
          <a:xfrm>
            <a:off x="1318371" y="2399285"/>
            <a:ext cx="2059430" cy="2059430"/>
          </a:xfrm>
          <a:prstGeom prst="ellipse">
            <a:avLst/>
          </a:prstGeom>
          <a:noFill/>
          <a:ln w="381000">
            <a:solidFill>
              <a:srgbClr val="61B2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E7E301-BC33-4E9B-BAC3-30A267083221}"/>
              </a:ext>
            </a:extLst>
          </p:cNvPr>
          <p:cNvSpPr txBox="1"/>
          <p:nvPr/>
        </p:nvSpPr>
        <p:spPr>
          <a:xfrm>
            <a:off x="2006086" y="2875002"/>
            <a:ext cx="6976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6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A</a:t>
            </a:r>
            <a:endParaRPr lang="ko-KR" altLang="en-US" sz="6600" b="1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D7BDD-5452-4A56-B013-B3C960D1F9BA}"/>
              </a:ext>
            </a:extLst>
          </p:cNvPr>
          <p:cNvSpPr txBox="1"/>
          <p:nvPr/>
        </p:nvSpPr>
        <p:spPr>
          <a:xfrm>
            <a:off x="5766422" y="2865824"/>
            <a:ext cx="659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6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B</a:t>
            </a:r>
            <a:endParaRPr lang="ko-KR" altLang="en-US" sz="6600" b="1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990C2A-6913-4A6C-B97C-798ADB9BB6F3}"/>
              </a:ext>
            </a:extLst>
          </p:cNvPr>
          <p:cNvSpPr txBox="1"/>
          <p:nvPr/>
        </p:nvSpPr>
        <p:spPr>
          <a:xfrm>
            <a:off x="9589455" y="2865824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600" b="1" dirty="0">
                <a:solidFill>
                  <a:schemeClr val="bg2">
                    <a:lumMod val="50000"/>
                  </a:schemeClr>
                </a:solidFill>
                <a:latin typeface="+mj-ea"/>
                <a:ea typeface="+mj-ea"/>
              </a:rPr>
              <a:t>C</a:t>
            </a:r>
            <a:endParaRPr lang="ko-KR" altLang="en-US" sz="6600" b="1" dirty="0">
              <a:solidFill>
                <a:schemeClr val="bg2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4364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151 투명투명한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0CDD2"/>
      </a:accent1>
      <a:accent2>
        <a:srgbClr val="61B299"/>
      </a:accent2>
      <a:accent3>
        <a:srgbClr val="CDE59B"/>
      </a:accent3>
      <a:accent4>
        <a:srgbClr val="FDCE7E"/>
      </a:accent4>
      <a:accent5>
        <a:srgbClr val="FFECB9"/>
      </a:accent5>
      <a:accent6>
        <a:srgbClr val="CFD4D5"/>
      </a:accent6>
      <a:hlink>
        <a:srgbClr val="3F3F3F"/>
      </a:hlink>
      <a:folHlink>
        <a:srgbClr val="3F3F3F"/>
      </a:folHlink>
    </a:clrScheme>
    <a:fontScheme name="12-1">
      <a:majorFont>
        <a:latin typeface="Pretendard ExtraBold"/>
        <a:ea typeface="Pretendard ExtraBold"/>
        <a:cs typeface=""/>
      </a:majorFont>
      <a:minorFont>
        <a:latin typeface="Pretendard"/>
        <a:ea typeface="Pretendar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171</Words>
  <Application>Microsoft Office PowerPoint</Application>
  <PresentationFormat>와이드스크린</PresentationFormat>
  <Paragraphs>57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Pretendard</vt:lpstr>
      <vt:lpstr>Pretendard ExtraBold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 Saebyeol</dc:creator>
  <cp:lastModifiedBy>aramyoon</cp:lastModifiedBy>
  <cp:revision>39</cp:revision>
  <dcterms:created xsi:type="dcterms:W3CDTF">2022-07-31T23:13:56Z</dcterms:created>
  <dcterms:modified xsi:type="dcterms:W3CDTF">2024-03-26T08:01:34Z</dcterms:modified>
</cp:coreProperties>
</file>